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10287000" cx="18288000"/>
  <p:notesSz cx="6858000" cy="9144000"/>
  <p:embeddedFontLst>
    <p:embeddedFont>
      <p:font typeface="Century Gothic"/>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hlHc/qRRFMalzut+0U7ZRGeOelF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73E096B-1D3D-49F1-BCD0-AD95AED6F375}">
  <a:tblStyle styleId="{C73E096B-1D3D-49F1-BCD0-AD95AED6F375}"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enturyGothic-italic.fntdata"/><Relationship Id="rId11" Type="http://schemas.openxmlformats.org/officeDocument/2006/relationships/slide" Target="slides/slide5.xml"/><Relationship Id="rId22" Type="http://customschemas.google.com/relationships/presentationmetadata" Target="metadata"/><Relationship Id="rId10" Type="http://schemas.openxmlformats.org/officeDocument/2006/relationships/slide" Target="slides/slide4.xml"/><Relationship Id="rId21" Type="http://schemas.openxmlformats.org/officeDocument/2006/relationships/font" Target="fonts/CenturyGothic-bold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CenturyGothic-bold.fntdata"/><Relationship Id="rId6" Type="http://schemas.openxmlformats.org/officeDocument/2006/relationships/notesMaster" Target="notesMasters/notesMaster1.xml"/><Relationship Id="rId18" Type="http://schemas.openxmlformats.org/officeDocument/2006/relationships/font" Target="fonts/CenturyGothic-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6d5be27aa_0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g326d5be27aa_0_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5" name="Google Shape;205;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5" name="Google Shape;215;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0" name="Google Shape;13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1" name="Google Shape;141;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2" name="Google Shape;152;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2" name="Google Shape;16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2" name="Google Shape;172;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3" name="Google Shape;183;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4" name="Google Shape;194;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1.jpg"/><Relationship Id="rId11" Type="http://schemas.openxmlformats.org/officeDocument/2006/relationships/image" Target="../media/image4.png"/><Relationship Id="rId10" Type="http://schemas.openxmlformats.org/officeDocument/2006/relationships/image" Target="../media/image7.png"/><Relationship Id="rId12" Type="http://schemas.openxmlformats.org/officeDocument/2006/relationships/image" Target="../media/image9.png"/><Relationship Id="rId9" Type="http://schemas.openxmlformats.org/officeDocument/2006/relationships/image" Target="../media/image21.jpg"/><Relationship Id="rId5" Type="http://schemas.openxmlformats.org/officeDocument/2006/relationships/image" Target="../media/image5.png"/><Relationship Id="rId6" Type="http://schemas.openxmlformats.org/officeDocument/2006/relationships/image" Target="../media/image11.png"/><Relationship Id="rId7" Type="http://schemas.openxmlformats.org/officeDocument/2006/relationships/image" Target="../media/image8.png"/><Relationship Id="rId8"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4.png"/><Relationship Id="rId13" Type="http://schemas.openxmlformats.org/officeDocument/2006/relationships/image" Target="../media/image28.png"/><Relationship Id="rId12" Type="http://schemas.openxmlformats.org/officeDocument/2006/relationships/image" Target="../media/image26.png"/><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jpg"/><Relationship Id="rId4" Type="http://schemas.openxmlformats.org/officeDocument/2006/relationships/image" Target="../media/image5.png"/><Relationship Id="rId9" Type="http://schemas.openxmlformats.org/officeDocument/2006/relationships/image" Target="../media/image7.png"/><Relationship Id="rId15" Type="http://schemas.openxmlformats.org/officeDocument/2006/relationships/hyperlink" Target="https://creativecommons.org/licenses/by-nc/4.0/legalcode.en" TargetMode="External"/><Relationship Id="rId14" Type="http://schemas.openxmlformats.org/officeDocument/2006/relationships/image" Target="../media/image27.png"/><Relationship Id="rId5" Type="http://schemas.openxmlformats.org/officeDocument/2006/relationships/image" Target="../media/image11.png"/><Relationship Id="rId6" Type="http://schemas.openxmlformats.org/officeDocument/2006/relationships/image" Target="../media/image8.png"/><Relationship Id="rId7" Type="http://schemas.openxmlformats.org/officeDocument/2006/relationships/image" Target="../media/image6.png"/><Relationship Id="rId8" Type="http://schemas.openxmlformats.org/officeDocument/2006/relationships/image" Target="../media/image2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2.png"/><Relationship Id="rId5"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83" name="Shape 83"/>
        <p:cNvGrpSpPr/>
        <p:nvPr/>
      </p:nvGrpSpPr>
      <p:grpSpPr>
        <a:xfrm>
          <a:off x="0" y="0"/>
          <a:ext cx="0" cy="0"/>
          <a:chOff x="0" y="0"/>
          <a:chExt cx="0" cy="0"/>
        </a:xfrm>
      </p:grpSpPr>
      <p:grpSp>
        <p:nvGrpSpPr>
          <p:cNvPr id="84" name="Google Shape;84;g326d5be27aa_0_36"/>
          <p:cNvGrpSpPr/>
          <p:nvPr/>
        </p:nvGrpSpPr>
        <p:grpSpPr>
          <a:xfrm>
            <a:off x="1644693" y="8959365"/>
            <a:ext cx="17982050" cy="4071840"/>
            <a:chOff x="0" y="-9525"/>
            <a:chExt cx="5559109" cy="1258800"/>
          </a:xfrm>
        </p:grpSpPr>
        <p:sp>
          <p:nvSpPr>
            <p:cNvPr id="85" name="Google Shape;85;g326d5be27aa_0_36"/>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g326d5be27aa_0_36"/>
            <p:cNvSpPr txBox="1"/>
            <p:nvPr/>
          </p:nvSpPr>
          <p:spPr>
            <a:xfrm>
              <a:off x="0" y="-9525"/>
              <a:ext cx="5559000" cy="12588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g326d5be27aa_0_36"/>
          <p:cNvGrpSpPr/>
          <p:nvPr/>
        </p:nvGrpSpPr>
        <p:grpSpPr>
          <a:xfrm>
            <a:off x="-1047171" y="4984823"/>
            <a:ext cx="17982050" cy="3531587"/>
            <a:chOff x="0" y="-9525"/>
            <a:chExt cx="5559109" cy="1091782"/>
          </a:xfrm>
        </p:grpSpPr>
        <p:sp>
          <p:nvSpPr>
            <p:cNvPr id="88" name="Google Shape;88;g326d5be27aa_0_36"/>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g326d5be27aa_0_36"/>
            <p:cNvSpPr txBox="1"/>
            <p:nvPr/>
          </p:nvSpPr>
          <p:spPr>
            <a:xfrm>
              <a:off x="0" y="-9525"/>
              <a:ext cx="5559000" cy="10917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g326d5be27aa_0_36"/>
          <p:cNvGrpSpPr/>
          <p:nvPr/>
        </p:nvGrpSpPr>
        <p:grpSpPr>
          <a:xfrm>
            <a:off x="1644693" y="-307801"/>
            <a:ext cx="18587667" cy="4847198"/>
            <a:chOff x="0" y="-9525"/>
            <a:chExt cx="5746334" cy="1498500"/>
          </a:xfrm>
        </p:grpSpPr>
        <p:sp>
          <p:nvSpPr>
            <p:cNvPr id="91" name="Google Shape;91;g326d5be27aa_0_36"/>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g326d5be27aa_0_36"/>
            <p:cNvSpPr txBox="1"/>
            <p:nvPr/>
          </p:nvSpPr>
          <p:spPr>
            <a:xfrm>
              <a:off x="0" y="-9525"/>
              <a:ext cx="5746200" cy="14985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g326d5be27aa_0_36"/>
          <p:cNvCxnSpPr/>
          <p:nvPr/>
        </p:nvCxnSpPr>
        <p:spPr>
          <a:xfrm>
            <a:off x="1812732" y="6958684"/>
            <a:ext cx="7579800" cy="0"/>
          </a:xfrm>
          <a:prstGeom prst="straightConnector1">
            <a:avLst/>
          </a:prstGeom>
          <a:noFill/>
          <a:ln cap="rnd" cmpd="sng" w="76200">
            <a:solidFill>
              <a:srgbClr val="FFFFFF"/>
            </a:solidFill>
            <a:prstDash val="solid"/>
            <a:round/>
            <a:headEnd len="sm" w="sm" type="none"/>
            <a:tailEnd len="sm" w="sm" type="none"/>
          </a:ln>
        </p:spPr>
      </p:cxnSp>
      <p:sp>
        <p:nvSpPr>
          <p:cNvPr id="94" name="Google Shape;94;g326d5be27aa_0_36"/>
          <p:cNvSpPr txBox="1"/>
          <p:nvPr/>
        </p:nvSpPr>
        <p:spPr>
          <a:xfrm>
            <a:off x="1812732" y="7186190"/>
            <a:ext cx="15695100" cy="1794600"/>
          </a:xfrm>
          <a:prstGeom prst="rect">
            <a:avLst/>
          </a:prstGeom>
          <a:noFill/>
          <a:ln>
            <a:noFill/>
          </a:ln>
        </p:spPr>
        <p:txBody>
          <a:bodyPr anchorCtr="0" anchor="t" bIns="0" lIns="0" spcFirstLastPara="1" rIns="0" wrap="square" tIns="0">
            <a:spAutoFit/>
          </a:bodyPr>
          <a:lstStyle/>
          <a:p>
            <a:pPr indent="0" lvl="0" marL="0" rtl="0" algn="just">
              <a:lnSpc>
                <a:spcPct val="110002"/>
              </a:lnSpc>
              <a:spcBef>
                <a:spcPts val="0"/>
              </a:spcBef>
              <a:spcAft>
                <a:spcPts val="0"/>
              </a:spcAft>
              <a:buClr>
                <a:schemeClr val="dk1"/>
              </a:buClr>
              <a:buSzPts val="8558"/>
              <a:buFont typeface="Arial"/>
              <a:buNone/>
            </a:pPr>
            <a:r>
              <a:rPr lang="en-US" sz="5558">
                <a:solidFill>
                  <a:srgbClr val="0F2D2E"/>
                </a:solidFill>
                <a:latin typeface="Century Gothic"/>
                <a:ea typeface="Century Gothic"/>
                <a:cs typeface="Century Gothic"/>
                <a:sym typeface="Century Gothic"/>
              </a:rPr>
              <a:t>Team Projects and Collaboration</a:t>
            </a:r>
            <a:endParaRPr sz="100">
              <a:solidFill>
                <a:schemeClr val="dk1"/>
              </a:solidFill>
            </a:endParaRPr>
          </a:p>
          <a:p>
            <a:pPr indent="0" lvl="0" marL="0" marR="0" rtl="0" algn="just">
              <a:lnSpc>
                <a:spcPct val="109989"/>
              </a:lnSpc>
              <a:spcBef>
                <a:spcPts val="0"/>
              </a:spcBef>
              <a:spcAft>
                <a:spcPts val="0"/>
              </a:spcAft>
              <a:buClr>
                <a:srgbClr val="000000"/>
              </a:buClr>
              <a:buSzPts val="5546"/>
              <a:buFont typeface="Arial"/>
              <a:buNone/>
            </a:pPr>
            <a:r>
              <a:t/>
            </a:r>
            <a:endParaRPr sz="5546">
              <a:solidFill>
                <a:srgbClr val="0F2D2E"/>
              </a:solidFill>
              <a:latin typeface="Calibri"/>
              <a:ea typeface="Calibri"/>
              <a:cs typeface="Calibri"/>
              <a:sym typeface="Calibri"/>
            </a:endParaRPr>
          </a:p>
        </p:txBody>
      </p:sp>
      <p:sp>
        <p:nvSpPr>
          <p:cNvPr id="95" name="Google Shape;95;g326d5be27aa_0_36"/>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lang="en-US" sz="8558">
                <a:solidFill>
                  <a:srgbClr val="0F2D2E"/>
                </a:solidFill>
                <a:latin typeface="Century Gothic"/>
                <a:ea typeface="Century Gothic"/>
                <a:cs typeface="Century Gothic"/>
                <a:sym typeface="Century Gothic"/>
              </a:rPr>
              <a:t>Module 5.1</a:t>
            </a:r>
            <a:endParaRPr b="0" i="0" sz="1400" u="none" cap="none" strike="noStrike">
              <a:solidFill>
                <a:srgbClr val="000000"/>
              </a:solidFill>
              <a:latin typeface="Arial"/>
              <a:ea typeface="Arial"/>
              <a:cs typeface="Arial"/>
              <a:sym typeface="Arial"/>
            </a:endParaRPr>
          </a:p>
        </p:txBody>
      </p:sp>
      <p:sp>
        <p:nvSpPr>
          <p:cNvPr id="96" name="Google Shape;96;g326d5be27aa_0_36"/>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59" l="0" r="0" t="-659"/>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7" name="Google Shape;97;g326d5be27aa_0_36"/>
          <p:cNvSpPr txBox="1"/>
          <p:nvPr/>
        </p:nvSpPr>
        <p:spPr>
          <a:xfrm>
            <a:off x="13849129" y="1902759"/>
            <a:ext cx="3248100" cy="343800"/>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g326d5be27aa_0_36"/>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9" name="Google Shape;99;g326d5be27aa_0_36"/>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326d5be27aa_0_36"/>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1" name="Google Shape;101;g326d5be27aa_0_36"/>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2" name="Google Shape;102;g326d5be27aa_0_36"/>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3" name="Google Shape;103;g326d5be27aa_0_36"/>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4" name="Google Shape;104;g326d5be27aa_0_36"/>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8" l="0" r="0" t="-2026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5" name="Google Shape;105;g326d5be27aa_0_36"/>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06" name="Google Shape;106;g326d5be27aa_0_36"/>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6"/>
          <p:cNvSpPr txBox="1"/>
          <p:nvPr/>
        </p:nvSpPr>
        <p:spPr>
          <a:xfrm>
            <a:off x="1687783" y="3509772"/>
            <a:ext cx="15219900" cy="19152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Once prototypes are refined and functional, teams integrate all components into the final design.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Conduct comprehensive testing to ensure the project meets its intended goals.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208" name="Google Shape;208;p26"/>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209" name="Google Shape;209;p26"/>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Finalizing the Project</a:t>
            </a:r>
            <a:endParaRPr/>
          </a:p>
        </p:txBody>
      </p:sp>
      <p:sp>
        <p:nvSpPr>
          <p:cNvPr id="210" name="Google Shape;210;p26"/>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11" name="Google Shape;211;p26"/>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212" name="Google Shape;212;p26"/>
          <p:cNvSpPr txBox="1"/>
          <p:nvPr/>
        </p:nvSpPr>
        <p:spPr>
          <a:xfrm>
            <a:off x="1687774" y="1038325"/>
            <a:ext cx="15291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Design and Development Phase</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216" name="Shape 216"/>
        <p:cNvGrpSpPr/>
        <p:nvPr/>
      </p:nvGrpSpPr>
      <p:grpSpPr>
        <a:xfrm>
          <a:off x="0" y="0"/>
          <a:ext cx="0" cy="0"/>
          <a:chOff x="0" y="0"/>
          <a:chExt cx="0" cy="0"/>
        </a:xfrm>
      </p:grpSpPr>
      <p:grpSp>
        <p:nvGrpSpPr>
          <p:cNvPr id="217" name="Google Shape;217;p8"/>
          <p:cNvGrpSpPr/>
          <p:nvPr/>
        </p:nvGrpSpPr>
        <p:grpSpPr>
          <a:xfrm>
            <a:off x="-590334" y="-2737919"/>
            <a:ext cx="17982161" cy="4071419"/>
            <a:chOff x="0" y="-9525"/>
            <a:chExt cx="5559109" cy="1258662"/>
          </a:xfrm>
        </p:grpSpPr>
        <p:sp>
          <p:nvSpPr>
            <p:cNvPr id="218" name="Google Shape;218;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20" name="Google Shape;220;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21" name="Google Shape;221;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22" name="Google Shape;222;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223" name="Google Shape;223;p8"/>
          <p:cNvGrpSpPr/>
          <p:nvPr/>
        </p:nvGrpSpPr>
        <p:grpSpPr>
          <a:xfrm>
            <a:off x="-1220849" y="8311081"/>
            <a:ext cx="17982161" cy="4071419"/>
            <a:chOff x="0" y="-9525"/>
            <a:chExt cx="5559109" cy="1258662"/>
          </a:xfrm>
        </p:grpSpPr>
        <p:sp>
          <p:nvSpPr>
            <p:cNvPr id="224" name="Google Shape;224;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26" name="Google Shape;226;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7" name="Google Shape;227;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8" name="Google Shape;228;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29" name="Google Shape;229;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30" name="Google Shape;230;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31" name="Google Shape;231;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32" name="Google Shape;232;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9" l="0" r="0" t="-2026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33" name="Google Shape;233;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34" name="Google Shape;234;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235" name="Google Shape;235;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36" name="Google Shape;236;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37" name="Google Shape;237;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38" name="Google Shape;238;p8"/>
          <p:cNvGraphicFramePr/>
          <p:nvPr/>
        </p:nvGraphicFramePr>
        <p:xfrm>
          <a:off x="152400" y="9258300"/>
          <a:ext cx="3000000" cy="3000000"/>
        </p:xfrm>
        <a:graphic>
          <a:graphicData uri="http://schemas.openxmlformats.org/drawingml/2006/table">
            <a:tbl>
              <a:tblPr>
                <a:noFill/>
                <a:tableStyleId>{C73E096B-1D3D-49F1-BCD0-AD95AED6F375}</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00" cy="1091700"/>
          </a:xfrm>
          <a:prstGeom prst="rect">
            <a:avLst/>
          </a:prstGeom>
          <a:noFill/>
          <a:ln>
            <a:noFill/>
          </a:ln>
        </p:spPr>
        <p:txBody>
          <a:bodyPr anchorCtr="0" anchor="t" bIns="0" lIns="0" spcFirstLastPara="1" rIns="0" wrap="square" tIns="0">
            <a:spAutoFit/>
          </a:bodyPr>
          <a:lstStyle/>
          <a:p>
            <a:pPr indent="0" lvl="0" marL="0" rtl="0" algn="ctr">
              <a:lnSpc>
                <a:spcPct val="147000"/>
              </a:lnSpc>
              <a:spcBef>
                <a:spcPts val="0"/>
              </a:spcBef>
              <a:spcAft>
                <a:spcPts val="0"/>
              </a:spcAft>
              <a:buClr>
                <a:schemeClr val="dk1"/>
              </a:buClr>
              <a:buSzPts val="1100"/>
              <a:buFont typeface="Arial"/>
              <a:buNone/>
            </a:pPr>
            <a:r>
              <a:rPr lang="en-US" sz="1800">
                <a:solidFill>
                  <a:srgbClr val="0F2D2E"/>
                </a:solidFill>
                <a:latin typeface="Century Gothic"/>
                <a:ea typeface="Century Gothic"/>
                <a:cs typeface="Century Gothic"/>
                <a:sym typeface="Century Gothic"/>
              </a:rPr>
              <a:t>Objective</a:t>
            </a:r>
            <a:endParaRPr sz="1800">
              <a:solidFill>
                <a:srgbClr val="0F2D2E"/>
              </a:solidFill>
              <a:latin typeface="Century Gothic"/>
              <a:ea typeface="Century Gothic"/>
              <a:cs typeface="Century Gothic"/>
              <a:sym typeface="Century Gothic"/>
            </a:endParaRPr>
          </a:p>
          <a:p>
            <a:pPr indent="0" lvl="0" marL="0" rtl="0" algn="ctr">
              <a:lnSpc>
                <a:spcPct val="147000"/>
              </a:lnSpc>
              <a:spcBef>
                <a:spcPts val="0"/>
              </a:spcBef>
              <a:spcAft>
                <a:spcPts val="0"/>
              </a:spcAft>
              <a:buClr>
                <a:schemeClr val="dk1"/>
              </a:buClr>
              <a:buSzPts val="1100"/>
              <a:buFont typeface="Arial"/>
              <a:buNone/>
            </a:pPr>
            <a:r>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00" cy="1498800"/>
          </a:xfrm>
          <a:prstGeom prst="rect">
            <a:avLst/>
          </a:prstGeom>
          <a:noFill/>
          <a:ln>
            <a:noFill/>
          </a:ln>
        </p:spPr>
        <p:txBody>
          <a:bodyPr anchorCtr="0" anchor="t" bIns="0" lIns="0" spcFirstLastPara="1" rIns="0" wrap="square" tIns="0">
            <a:spAutoFit/>
          </a:bodyPr>
          <a:lstStyle/>
          <a:p>
            <a:pPr indent="0" lvl="0" marL="0" rtl="0" algn="ctr">
              <a:lnSpc>
                <a:spcPct val="147000"/>
              </a:lnSpc>
              <a:spcBef>
                <a:spcPts val="0"/>
              </a:spcBef>
              <a:spcAft>
                <a:spcPts val="0"/>
              </a:spcAft>
              <a:buClr>
                <a:schemeClr val="dk1"/>
              </a:buClr>
              <a:buSzPts val="1100"/>
              <a:buFont typeface="Arial"/>
              <a:buNone/>
            </a:pPr>
            <a:r>
              <a:rPr lang="en-US" sz="1800">
                <a:solidFill>
                  <a:srgbClr val="0F2D2E"/>
                </a:solidFill>
                <a:latin typeface="Century Gothic"/>
                <a:ea typeface="Century Gothic"/>
                <a:cs typeface="Century Gothic"/>
                <a:sym typeface="Century Gothic"/>
              </a:rPr>
              <a:t>Setting Up the Work Environment</a:t>
            </a:r>
            <a:endParaRPr sz="1800">
              <a:solidFill>
                <a:srgbClr val="0F2D2E"/>
              </a:solidFill>
              <a:latin typeface="Century Gothic"/>
              <a:ea typeface="Century Gothic"/>
              <a:cs typeface="Century Gothic"/>
              <a:sym typeface="Century Gothic"/>
            </a:endParaRPr>
          </a:p>
          <a:p>
            <a:pPr indent="0" lvl="0" marL="0" rtl="0" algn="ctr">
              <a:lnSpc>
                <a:spcPct val="147000"/>
              </a:lnSpc>
              <a:spcBef>
                <a:spcPts val="0"/>
              </a:spcBef>
              <a:spcAft>
                <a:spcPts val="0"/>
              </a:spcAft>
              <a:buClr>
                <a:schemeClr val="dk1"/>
              </a:buClr>
              <a:buSzPts val="1100"/>
              <a:buFont typeface="Arial"/>
              <a:buNone/>
            </a:pPr>
            <a:r>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20" name="Google Shape;120;p2"/>
          <p:cNvSpPr txBox="1"/>
          <p:nvPr/>
        </p:nvSpPr>
        <p:spPr>
          <a:xfrm>
            <a:off x="9612429" y="5572338"/>
            <a:ext cx="2097000" cy="1906200"/>
          </a:xfrm>
          <a:prstGeom prst="rect">
            <a:avLst/>
          </a:prstGeom>
          <a:noFill/>
          <a:ln>
            <a:noFill/>
          </a:ln>
        </p:spPr>
        <p:txBody>
          <a:bodyPr anchorCtr="0" anchor="t" bIns="0" lIns="0" spcFirstLastPara="1" rIns="0" wrap="square" tIns="0">
            <a:spAutoFit/>
          </a:bodyPr>
          <a:lstStyle/>
          <a:p>
            <a:pPr indent="0" lvl="0" marL="0" rtl="0" algn="ctr">
              <a:lnSpc>
                <a:spcPct val="147000"/>
              </a:lnSpc>
              <a:spcBef>
                <a:spcPts val="0"/>
              </a:spcBef>
              <a:spcAft>
                <a:spcPts val="0"/>
              </a:spcAft>
              <a:buClr>
                <a:schemeClr val="dk1"/>
              </a:buClr>
              <a:buSzPts val="1100"/>
              <a:buFont typeface="Arial"/>
              <a:buNone/>
            </a:pPr>
            <a:r>
              <a:rPr lang="en-US" sz="1800">
                <a:solidFill>
                  <a:srgbClr val="0F2D2E"/>
                </a:solidFill>
                <a:latin typeface="Century Gothic"/>
                <a:ea typeface="Century Gothic"/>
                <a:cs typeface="Century Gothic"/>
                <a:sym typeface="Century Gothic"/>
              </a:rPr>
              <a:t>Idea Generation and Project Selection	</a:t>
            </a:r>
            <a:endParaRPr sz="1800">
              <a:solidFill>
                <a:srgbClr val="0F2D2E"/>
              </a:solidFill>
              <a:latin typeface="Century Gothic"/>
              <a:ea typeface="Century Gothic"/>
              <a:cs typeface="Century Gothic"/>
              <a:sym typeface="Century Gothic"/>
            </a:endParaRPr>
          </a:p>
          <a:p>
            <a:pPr indent="0" lvl="0" marL="0" rtl="0" algn="ctr">
              <a:lnSpc>
                <a:spcPct val="147000"/>
              </a:lnSpc>
              <a:spcBef>
                <a:spcPts val="0"/>
              </a:spcBef>
              <a:spcAft>
                <a:spcPts val="0"/>
              </a:spcAft>
              <a:buClr>
                <a:schemeClr val="dk1"/>
              </a:buClr>
              <a:buSzPts val="1100"/>
              <a:buFont typeface="Arial"/>
              <a:buNone/>
            </a:pPr>
            <a:r>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21" name="Google Shape;121;p2"/>
          <p:cNvSpPr txBox="1"/>
          <p:nvPr/>
        </p:nvSpPr>
        <p:spPr>
          <a:xfrm>
            <a:off x="12562122" y="5572338"/>
            <a:ext cx="2097000" cy="1498800"/>
          </a:xfrm>
          <a:prstGeom prst="rect">
            <a:avLst/>
          </a:prstGeom>
          <a:noFill/>
          <a:ln>
            <a:noFill/>
          </a:ln>
        </p:spPr>
        <p:txBody>
          <a:bodyPr anchorCtr="0" anchor="t" bIns="0" lIns="0" spcFirstLastPara="1" rIns="0" wrap="square" tIns="0">
            <a:spAutoFit/>
          </a:bodyPr>
          <a:lstStyle/>
          <a:p>
            <a:pPr indent="0" lvl="0" marL="0" rtl="0" algn="ctr">
              <a:lnSpc>
                <a:spcPct val="147000"/>
              </a:lnSpc>
              <a:spcBef>
                <a:spcPts val="0"/>
              </a:spcBef>
              <a:spcAft>
                <a:spcPts val="0"/>
              </a:spcAft>
              <a:buClr>
                <a:schemeClr val="dk1"/>
              </a:buClr>
              <a:buSzPts val="1100"/>
              <a:buFont typeface="Arial"/>
              <a:buNone/>
            </a:pPr>
            <a:r>
              <a:rPr lang="en-US" sz="1800">
                <a:solidFill>
                  <a:srgbClr val="0F2D2E"/>
                </a:solidFill>
                <a:latin typeface="Century Gothic"/>
                <a:ea typeface="Century Gothic"/>
                <a:cs typeface="Century Gothic"/>
                <a:sym typeface="Century Gothic"/>
              </a:rPr>
              <a:t>Prototyping and Building</a:t>
            </a:r>
            <a:endParaRPr sz="1800">
              <a:solidFill>
                <a:srgbClr val="0F2D2E"/>
              </a:solidFill>
              <a:latin typeface="Century Gothic"/>
              <a:ea typeface="Century Gothic"/>
              <a:cs typeface="Century Gothic"/>
              <a:sym typeface="Century Gothic"/>
            </a:endParaRPr>
          </a:p>
          <a:p>
            <a:pPr indent="0" lvl="0" marL="0" rtl="0" algn="ctr">
              <a:lnSpc>
                <a:spcPct val="147000"/>
              </a:lnSpc>
              <a:spcBef>
                <a:spcPts val="0"/>
              </a:spcBef>
              <a:spcAft>
                <a:spcPts val="0"/>
              </a:spcAft>
              <a:buClr>
                <a:schemeClr val="dk1"/>
              </a:buClr>
              <a:buSzPts val="1100"/>
              <a:buFont typeface="Arial"/>
              <a:buNone/>
            </a:pPr>
            <a:r>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22" name="Google Shape;122;p2"/>
          <p:cNvSpPr txBox="1"/>
          <p:nvPr/>
        </p:nvSpPr>
        <p:spPr>
          <a:xfrm>
            <a:off x="6662832" y="7699772"/>
            <a:ext cx="2097000" cy="1906200"/>
          </a:xfrm>
          <a:prstGeom prst="rect">
            <a:avLst/>
          </a:prstGeom>
          <a:noFill/>
          <a:ln>
            <a:noFill/>
          </a:ln>
        </p:spPr>
        <p:txBody>
          <a:bodyPr anchorCtr="0" anchor="t" bIns="0" lIns="0" spcFirstLastPara="1" rIns="0" wrap="square" tIns="0">
            <a:spAutoFit/>
          </a:bodyPr>
          <a:lstStyle/>
          <a:p>
            <a:pPr indent="0" lvl="0" marL="0" rtl="0" algn="ctr">
              <a:lnSpc>
                <a:spcPct val="147000"/>
              </a:lnSpc>
              <a:spcBef>
                <a:spcPts val="0"/>
              </a:spcBef>
              <a:spcAft>
                <a:spcPts val="0"/>
              </a:spcAft>
              <a:buClr>
                <a:schemeClr val="dk1"/>
              </a:buClr>
              <a:buSzPts val="1100"/>
              <a:buFont typeface="Arial"/>
              <a:buNone/>
            </a:pPr>
            <a:r>
              <a:rPr lang="en-US" sz="1800">
                <a:solidFill>
                  <a:srgbClr val="0F2D2E"/>
                </a:solidFill>
                <a:latin typeface="Century Gothic"/>
                <a:ea typeface="Century Gothic"/>
                <a:cs typeface="Century Gothic"/>
                <a:sym typeface="Century Gothic"/>
              </a:rPr>
              <a:t>Regular Check-Ins and Progress Monitoring</a:t>
            </a:r>
            <a:endParaRPr sz="1800">
              <a:solidFill>
                <a:srgbClr val="0F2D2E"/>
              </a:solidFill>
              <a:latin typeface="Century Gothic"/>
              <a:ea typeface="Century Gothic"/>
              <a:cs typeface="Century Gothic"/>
              <a:sym typeface="Century Gothic"/>
            </a:endParaRPr>
          </a:p>
          <a:p>
            <a:pPr indent="0" lvl="0" marL="0" rtl="0" algn="ctr">
              <a:lnSpc>
                <a:spcPct val="147000"/>
              </a:lnSpc>
              <a:spcBef>
                <a:spcPts val="0"/>
              </a:spcBef>
              <a:spcAft>
                <a:spcPts val="0"/>
              </a:spcAft>
              <a:buClr>
                <a:schemeClr val="dk1"/>
              </a:buClr>
              <a:buSzPts val="1100"/>
              <a:buFont typeface="Arial"/>
              <a:buNone/>
            </a:pPr>
            <a:r>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23" name="Google Shape;123;p2"/>
          <p:cNvSpPr txBox="1"/>
          <p:nvPr/>
        </p:nvSpPr>
        <p:spPr>
          <a:xfrm>
            <a:off x="6578595" y="6770461"/>
            <a:ext cx="2265600" cy="846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05</a:t>
            </a:r>
            <a:endParaRPr b="0" i="0" sz="1400" u="none" cap="none" strike="noStrike">
              <a:solidFill>
                <a:srgbClr val="000000"/>
              </a:solidFill>
              <a:latin typeface="Arial"/>
              <a:ea typeface="Arial"/>
              <a:cs typeface="Arial"/>
              <a:sym typeface="Arial"/>
            </a:endParaRPr>
          </a:p>
        </p:txBody>
      </p:sp>
      <p:sp>
        <p:nvSpPr>
          <p:cNvPr id="124" name="Google Shape;124;p2"/>
          <p:cNvSpPr txBox="1"/>
          <p:nvPr/>
        </p:nvSpPr>
        <p:spPr>
          <a:xfrm>
            <a:off x="9444052" y="6770461"/>
            <a:ext cx="2265600" cy="846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06</a:t>
            </a:r>
            <a:endParaRPr b="0" i="0" sz="1400" u="none" cap="none" strike="noStrike">
              <a:solidFill>
                <a:srgbClr val="000000"/>
              </a:solidFill>
              <a:latin typeface="Arial"/>
              <a:ea typeface="Arial"/>
              <a:cs typeface="Arial"/>
              <a:sym typeface="Arial"/>
            </a:endParaRPr>
          </a:p>
        </p:txBody>
      </p:sp>
      <p:sp>
        <p:nvSpPr>
          <p:cNvPr id="125" name="Google Shape;125;p2"/>
          <p:cNvSpPr txBox="1"/>
          <p:nvPr/>
        </p:nvSpPr>
        <p:spPr>
          <a:xfrm>
            <a:off x="9612524" y="7699772"/>
            <a:ext cx="2097000" cy="1498800"/>
          </a:xfrm>
          <a:prstGeom prst="rect">
            <a:avLst/>
          </a:prstGeom>
          <a:noFill/>
          <a:ln>
            <a:noFill/>
          </a:ln>
        </p:spPr>
        <p:txBody>
          <a:bodyPr anchorCtr="0" anchor="t" bIns="0" lIns="0" spcFirstLastPara="1" rIns="0" wrap="square" tIns="0">
            <a:spAutoFit/>
          </a:bodyPr>
          <a:lstStyle/>
          <a:p>
            <a:pPr indent="0" lvl="0" marL="0" rtl="0" algn="ctr">
              <a:lnSpc>
                <a:spcPct val="147000"/>
              </a:lnSpc>
              <a:spcBef>
                <a:spcPts val="0"/>
              </a:spcBef>
              <a:spcAft>
                <a:spcPts val="0"/>
              </a:spcAft>
              <a:buClr>
                <a:schemeClr val="dk1"/>
              </a:buClr>
              <a:buSzPts val="1100"/>
              <a:buFont typeface="Arial"/>
              <a:buNone/>
            </a:pPr>
            <a:r>
              <a:rPr lang="en-US" sz="1800">
                <a:solidFill>
                  <a:srgbClr val="0F2D2E"/>
                </a:solidFill>
                <a:latin typeface="Century Gothic"/>
                <a:ea typeface="Century Gothic"/>
                <a:cs typeface="Century Gothic"/>
                <a:sym typeface="Century Gothic"/>
              </a:rPr>
              <a:t>Finalizing the Project</a:t>
            </a:r>
            <a:endParaRPr sz="1800">
              <a:solidFill>
                <a:srgbClr val="0F2D2E"/>
              </a:solidFill>
              <a:latin typeface="Century Gothic"/>
              <a:ea typeface="Century Gothic"/>
              <a:cs typeface="Century Gothic"/>
              <a:sym typeface="Century Gothic"/>
            </a:endParaRPr>
          </a:p>
          <a:p>
            <a:pPr indent="0" lvl="0" marL="0" rtl="0" algn="ctr">
              <a:lnSpc>
                <a:spcPct val="147000"/>
              </a:lnSpc>
              <a:spcBef>
                <a:spcPts val="0"/>
              </a:spcBef>
              <a:spcAft>
                <a:spcPts val="0"/>
              </a:spcAft>
              <a:buClr>
                <a:schemeClr val="dk1"/>
              </a:buClr>
              <a:buSzPts val="1100"/>
              <a:buFont typeface="Arial"/>
              <a:buNone/>
            </a:pPr>
            <a:r>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26" name="Google Shape;126;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27" name="Google Shape;127;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31" name="Shape 131"/>
        <p:cNvGrpSpPr/>
        <p:nvPr/>
      </p:nvGrpSpPr>
      <p:grpSpPr>
        <a:xfrm>
          <a:off x="0" y="0"/>
          <a:ext cx="0" cy="0"/>
          <a:chOff x="0" y="0"/>
          <a:chExt cx="0" cy="0"/>
        </a:xfrm>
      </p:grpSpPr>
      <p:grpSp>
        <p:nvGrpSpPr>
          <p:cNvPr id="132" name="Google Shape;132;p3"/>
          <p:cNvGrpSpPr/>
          <p:nvPr/>
        </p:nvGrpSpPr>
        <p:grpSpPr>
          <a:xfrm>
            <a:off x="-1047171" y="2304726"/>
            <a:ext cx="17982161" cy="5730251"/>
            <a:chOff x="0" y="-9525"/>
            <a:chExt cx="5559109" cy="1771483"/>
          </a:xfrm>
        </p:grpSpPr>
        <p:sp>
          <p:nvSpPr>
            <p:cNvPr id="133" name="Google Shape;133;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5" name="Google Shape;135;p3"/>
          <p:cNvSpPr txBox="1"/>
          <p:nvPr/>
        </p:nvSpPr>
        <p:spPr>
          <a:xfrm>
            <a:off x="1284530" y="3899713"/>
            <a:ext cx="15974700" cy="13086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lang="en-US" sz="8501">
                <a:solidFill>
                  <a:srgbClr val="0F2D2E"/>
                </a:solidFill>
                <a:latin typeface="Century Gothic"/>
                <a:ea typeface="Century Gothic"/>
                <a:cs typeface="Century Gothic"/>
                <a:sym typeface="Century Gothic"/>
              </a:rPr>
              <a:t>Lesson 4</a:t>
            </a:r>
            <a:endParaRPr b="0" i="0" sz="1400" u="none" cap="none" strike="noStrike">
              <a:solidFill>
                <a:srgbClr val="000000"/>
              </a:solidFill>
              <a:latin typeface="Arial"/>
              <a:ea typeface="Arial"/>
              <a:cs typeface="Arial"/>
              <a:sym typeface="Arial"/>
            </a:endParaRPr>
          </a:p>
        </p:txBody>
      </p:sp>
      <p:sp>
        <p:nvSpPr>
          <p:cNvPr id="136" name="Google Shape;136;p3"/>
          <p:cNvSpPr txBox="1"/>
          <p:nvPr/>
        </p:nvSpPr>
        <p:spPr>
          <a:xfrm>
            <a:off x="1711756" y="5107763"/>
            <a:ext cx="15291600" cy="923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Design and Development Phase</a:t>
            </a:r>
            <a:endParaRPr b="0" i="0" sz="1400" u="none" cap="none" strike="noStrike">
              <a:solidFill>
                <a:srgbClr val="000000"/>
              </a:solidFill>
              <a:latin typeface="Arial"/>
              <a:ea typeface="Arial"/>
              <a:cs typeface="Arial"/>
              <a:sym typeface="Arial"/>
            </a:endParaRPr>
          </a:p>
        </p:txBody>
      </p:sp>
      <p:sp>
        <p:nvSpPr>
          <p:cNvPr id="137" name="Google Shape;137;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38" name="Google Shape;138;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5"/>
          <p:cNvSpPr txBox="1"/>
          <p:nvPr/>
        </p:nvSpPr>
        <p:spPr>
          <a:xfrm>
            <a:off x="1687783" y="3509772"/>
            <a:ext cx="15219900" cy="354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To understand the basic steps of creating a project.</a:t>
            </a:r>
            <a:endParaRPr i="0" sz="2300" u="none" cap="none" strike="noStrike">
              <a:solidFill>
                <a:srgbClr val="000000"/>
              </a:solidFill>
              <a:latin typeface="Century Gothic"/>
              <a:ea typeface="Century Gothic"/>
              <a:cs typeface="Century Gothic"/>
              <a:sym typeface="Century Gothic"/>
            </a:endParaRPr>
          </a:p>
        </p:txBody>
      </p:sp>
      <p:sp>
        <p:nvSpPr>
          <p:cNvPr id="144" name="Google Shape;144;p5"/>
          <p:cNvSpPr txBox="1"/>
          <p:nvPr/>
        </p:nvSpPr>
        <p:spPr>
          <a:xfrm>
            <a:off x="1687775" y="1103600"/>
            <a:ext cx="14895300" cy="11235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7300">
                <a:solidFill>
                  <a:srgbClr val="0F2D2E"/>
                </a:solidFill>
                <a:latin typeface="Century Gothic"/>
                <a:ea typeface="Century Gothic"/>
                <a:cs typeface="Century Gothic"/>
                <a:sym typeface="Century Gothic"/>
              </a:rPr>
              <a:t>Design and Development Phase</a:t>
            </a:r>
            <a:endParaRPr b="0" i="0" sz="7300" u="none" cap="none" strike="noStrike">
              <a:solidFill>
                <a:srgbClr val="0F2D2E"/>
              </a:solidFill>
              <a:latin typeface="Century Gothic"/>
              <a:ea typeface="Century Gothic"/>
              <a:cs typeface="Century Gothic"/>
              <a:sym typeface="Century Gothic"/>
            </a:endParaRPr>
          </a:p>
        </p:txBody>
      </p:sp>
      <p:cxnSp>
        <p:nvCxnSpPr>
          <p:cNvPr id="145" name="Google Shape;145;p5"/>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46" name="Google Shape;146;p5"/>
          <p:cNvSpPr txBox="1"/>
          <p:nvPr/>
        </p:nvSpPr>
        <p:spPr>
          <a:xfrm>
            <a:off x="1711756" y="21415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Objective</a:t>
            </a:r>
            <a:endParaRPr b="0" i="0" sz="1400" u="none" cap="none" strike="noStrike">
              <a:solidFill>
                <a:srgbClr val="000000"/>
              </a:solidFill>
              <a:latin typeface="Arial"/>
              <a:ea typeface="Arial"/>
              <a:cs typeface="Arial"/>
              <a:sym typeface="Arial"/>
            </a:endParaRPr>
          </a:p>
        </p:txBody>
      </p:sp>
      <p:sp>
        <p:nvSpPr>
          <p:cNvPr id="147" name="Google Shape;147;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48" name="Google Shape;148;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pic>
        <p:nvPicPr>
          <p:cNvPr id="149" name="Google Shape;149;p5"/>
          <p:cNvPicPr preferRelativeResize="0"/>
          <p:nvPr/>
        </p:nvPicPr>
        <p:blipFill>
          <a:blip r:embed="rId5">
            <a:alphaModFix/>
          </a:blip>
          <a:stretch>
            <a:fillRect/>
          </a:stretch>
        </p:blipFill>
        <p:spPr>
          <a:xfrm>
            <a:off x="4596300" y="4600701"/>
            <a:ext cx="9402849" cy="5490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1"/>
          <p:cNvSpPr txBox="1"/>
          <p:nvPr/>
        </p:nvSpPr>
        <p:spPr>
          <a:xfrm>
            <a:off x="1687783" y="3509772"/>
            <a:ext cx="15219900" cy="50379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1.	Define the Problem: Clearly identify the challenge or need the project aims to address.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2.	Research and Ideate: Gather relevant information and brainstorm possible solutions.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3.	Develop a Concept: Narrow down ideas and sketch a preliminary design.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4.	Prototype: Create a working model to test the feasibility of the design.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5.	Test and Refine: Evaluate the prototype, make improvements, and iterate until satisfied with the outcome.</a:t>
            </a:r>
            <a:endParaRPr sz="2300">
              <a:solidFill>
                <a:srgbClr val="0F2D2E"/>
              </a:solidFill>
              <a:latin typeface="Century Gothic"/>
              <a:ea typeface="Century Gothic"/>
              <a:cs typeface="Century Gothic"/>
              <a:sym typeface="Century Gothic"/>
            </a:endParaRPr>
          </a:p>
        </p:txBody>
      </p:sp>
      <p:cxnSp>
        <p:nvCxnSpPr>
          <p:cNvPr id="155" name="Google Shape;155;p21"/>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56" name="Google Shape;156;p21"/>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Introduction to the Design Process</a:t>
            </a:r>
            <a:endParaRPr/>
          </a:p>
        </p:txBody>
      </p:sp>
      <p:sp>
        <p:nvSpPr>
          <p:cNvPr id="157" name="Google Shape;157;p21"/>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58" name="Google Shape;158;p21"/>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59" name="Google Shape;159;p21"/>
          <p:cNvSpPr txBox="1"/>
          <p:nvPr/>
        </p:nvSpPr>
        <p:spPr>
          <a:xfrm>
            <a:off x="1687774" y="1038325"/>
            <a:ext cx="15291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7300"/>
              <a:buFont typeface="Arial"/>
              <a:buNone/>
            </a:pPr>
            <a:r>
              <a:rPr lang="en-US" sz="7300">
                <a:solidFill>
                  <a:srgbClr val="0F2D2E"/>
                </a:solidFill>
                <a:latin typeface="Century Gothic"/>
                <a:ea typeface="Century Gothic"/>
                <a:cs typeface="Century Gothic"/>
                <a:sym typeface="Century Gothic"/>
              </a:rPr>
              <a:t>Design and Development Phase</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cxnSp>
        <p:nvCxnSpPr>
          <p:cNvPr id="164" name="Google Shape;164;p22"/>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65" name="Google Shape;165;p22"/>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Setting Up the Work Environment</a:t>
            </a:r>
            <a:endParaRPr/>
          </a:p>
        </p:txBody>
      </p:sp>
      <p:sp>
        <p:nvSpPr>
          <p:cNvPr id="166" name="Google Shape;166;p2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67" name="Google Shape;167;p22"/>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68" name="Google Shape;168;p22"/>
          <p:cNvSpPr txBox="1"/>
          <p:nvPr/>
        </p:nvSpPr>
        <p:spPr>
          <a:xfrm>
            <a:off x="1687774" y="1038325"/>
            <a:ext cx="15291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7300"/>
              <a:buFont typeface="Arial"/>
              <a:buNone/>
            </a:pPr>
            <a:r>
              <a:rPr lang="en-US" sz="7300">
                <a:solidFill>
                  <a:srgbClr val="0F2D2E"/>
                </a:solidFill>
                <a:latin typeface="Century Gothic"/>
                <a:ea typeface="Century Gothic"/>
                <a:cs typeface="Century Gothic"/>
                <a:sym typeface="Century Gothic"/>
              </a:rPr>
              <a:t>Design and Development Phase</a:t>
            </a:r>
            <a:endParaRPr sz="7300">
              <a:solidFill>
                <a:srgbClr val="0F2D2E"/>
              </a:solidFill>
              <a:latin typeface="Century Gothic"/>
              <a:ea typeface="Century Gothic"/>
              <a:cs typeface="Century Gothic"/>
              <a:sym typeface="Century Gothic"/>
            </a:endParaRPr>
          </a:p>
        </p:txBody>
      </p:sp>
      <p:sp>
        <p:nvSpPr>
          <p:cNvPr id="169" name="Google Shape;169;p22"/>
          <p:cNvSpPr txBox="1"/>
          <p:nvPr/>
        </p:nvSpPr>
        <p:spPr>
          <a:xfrm>
            <a:off x="2070200" y="3554900"/>
            <a:ext cx="12293100" cy="335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300">
                <a:solidFill>
                  <a:schemeClr val="dk1"/>
                </a:solidFill>
                <a:latin typeface="Century Gothic"/>
                <a:ea typeface="Century Gothic"/>
                <a:cs typeface="Century Gothic"/>
                <a:sym typeface="Century Gothic"/>
              </a:rPr>
              <a:t>•	Organize materials, tools, and software (e.g., Arduino kits, sensors, breadboards).</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rPr lang="en-US" sz="2300">
                <a:solidFill>
                  <a:schemeClr val="dk1"/>
                </a:solidFill>
                <a:latin typeface="Century Gothic"/>
                <a:ea typeface="Century Gothic"/>
                <a:cs typeface="Century Gothic"/>
                <a:sym typeface="Century Gothic"/>
              </a:rPr>
              <a:t>•	Discuss safety precautions when working with electronic components and tools.</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rPr lang="en-US" sz="2300">
                <a:solidFill>
                  <a:schemeClr val="dk1"/>
                </a:solidFill>
                <a:latin typeface="Century Gothic"/>
                <a:ea typeface="Century Gothic"/>
                <a:cs typeface="Century Gothic"/>
                <a:sym typeface="Century Gothic"/>
              </a:rPr>
              <a:t>•	Ensure that you are familiar with the hardware and software they will use, such as the Arduino IDE.</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2300">
              <a:solidFill>
                <a:schemeClr val="dk1"/>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3"/>
          <p:cNvSpPr txBox="1"/>
          <p:nvPr/>
        </p:nvSpPr>
        <p:spPr>
          <a:xfrm>
            <a:off x="1687783" y="3509772"/>
            <a:ext cx="15219900" cy="55581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Brainstorming Session: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Each team generates project ideas based on a given theme (e.g., smart devices, environmental monitoring).</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Feasibility Analysis: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Teams evaluate the feasibility of their ideas considering available resources, time, and technical complexity.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Finalizing the Project Idea:</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Teams select one idea and develop a detailed plan, including project goals, required components, and a rough timeline.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75" name="Google Shape;175;p23"/>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76" name="Google Shape;176;p23"/>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Idea Generation and Project Selection	</a:t>
            </a:r>
            <a:endParaRPr/>
          </a:p>
        </p:txBody>
      </p:sp>
      <p:sp>
        <p:nvSpPr>
          <p:cNvPr id="177" name="Google Shape;177;p2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78" name="Google Shape;178;p23"/>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79" name="Google Shape;179;p23"/>
          <p:cNvSpPr txBox="1"/>
          <p:nvPr/>
        </p:nvSpPr>
        <p:spPr>
          <a:xfrm>
            <a:off x="1687774" y="1038325"/>
            <a:ext cx="150234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7300"/>
              <a:buFont typeface="Arial"/>
              <a:buNone/>
            </a:pPr>
            <a:r>
              <a:rPr lang="en-US" sz="7300">
                <a:solidFill>
                  <a:srgbClr val="0F2D2E"/>
                </a:solidFill>
                <a:latin typeface="Century Gothic"/>
                <a:ea typeface="Century Gothic"/>
                <a:cs typeface="Century Gothic"/>
                <a:sym typeface="Century Gothic"/>
              </a:rPr>
              <a:t>Design and Development Phase</a:t>
            </a:r>
            <a:endParaRPr sz="7300">
              <a:solidFill>
                <a:srgbClr val="0F2D2E"/>
              </a:solidFill>
              <a:latin typeface="Century Gothic"/>
              <a:ea typeface="Century Gothic"/>
              <a:cs typeface="Century Gothic"/>
              <a:sym typeface="Century Gothic"/>
            </a:endParaRPr>
          </a:p>
        </p:txBody>
      </p:sp>
      <p:sp>
        <p:nvSpPr>
          <p:cNvPr id="180" name="Google Shape;180;p23"/>
          <p:cNvSpPr/>
          <p:nvPr/>
        </p:nvSpPr>
        <p:spPr>
          <a:xfrm>
            <a:off x="1365426" y="5141997"/>
            <a:ext cx="18288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4"/>
          <p:cNvSpPr txBox="1"/>
          <p:nvPr/>
        </p:nvSpPr>
        <p:spPr>
          <a:xfrm>
            <a:off x="1687783" y="35097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Starting with Basic Structures:Begin by assembling the foundational elements of the project.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Encourage Problem-Solving: Troubleshooting is an essential skill in prototyping.</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Document Progress: Take notes or photos during each stage of prototyping. This documentation will be helpful for reflection and debugging.</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86" name="Google Shape;186;p24"/>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87" name="Google Shape;187;p24"/>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Prototyping and Building</a:t>
            </a:r>
            <a:endParaRPr/>
          </a:p>
        </p:txBody>
      </p:sp>
      <p:sp>
        <p:nvSpPr>
          <p:cNvPr id="188" name="Google Shape;188;p24"/>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89" name="Google Shape;189;p24"/>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90" name="Google Shape;190;p24"/>
          <p:cNvSpPr txBox="1"/>
          <p:nvPr/>
        </p:nvSpPr>
        <p:spPr>
          <a:xfrm>
            <a:off x="1687774" y="1038325"/>
            <a:ext cx="151299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7300"/>
              <a:buFont typeface="Arial"/>
              <a:buNone/>
            </a:pPr>
            <a:r>
              <a:rPr lang="en-US" sz="7300">
                <a:solidFill>
                  <a:srgbClr val="0F2D2E"/>
                </a:solidFill>
                <a:latin typeface="Century Gothic"/>
                <a:ea typeface="Century Gothic"/>
                <a:cs typeface="Century Gothic"/>
                <a:sym typeface="Century Gothic"/>
              </a:rPr>
              <a:t>Design and Development Phase</a:t>
            </a:r>
            <a:endParaRPr sz="7300">
              <a:solidFill>
                <a:srgbClr val="0F2D2E"/>
              </a:solidFill>
              <a:latin typeface="Century Gothic"/>
              <a:ea typeface="Century Gothic"/>
              <a:cs typeface="Century Gothic"/>
              <a:sym typeface="Century Gothic"/>
            </a:endParaRPr>
          </a:p>
        </p:txBody>
      </p:sp>
      <p:sp>
        <p:nvSpPr>
          <p:cNvPr id="191" name="Google Shape;191;p24"/>
          <p:cNvSpPr/>
          <p:nvPr/>
        </p:nvSpPr>
        <p:spPr>
          <a:xfrm>
            <a:off x="1365426" y="5141997"/>
            <a:ext cx="18288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5"/>
          <p:cNvSpPr txBox="1"/>
          <p:nvPr/>
        </p:nvSpPr>
        <p:spPr>
          <a:xfrm>
            <a:off x="1687783" y="3509772"/>
            <a:ext cx="15219900" cy="19152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Schedule short team presentations at regular intervals to review progress.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Provide constructive feedback and address any technical or design challenges.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97" name="Google Shape;197;p25"/>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98" name="Google Shape;198;p25"/>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Regular Check-Ins and Progress Monitoring</a:t>
            </a:r>
            <a:endParaRPr/>
          </a:p>
        </p:txBody>
      </p:sp>
      <p:sp>
        <p:nvSpPr>
          <p:cNvPr id="199" name="Google Shape;199;p2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00" name="Google Shape;200;p2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201" name="Google Shape;201;p25"/>
          <p:cNvSpPr txBox="1"/>
          <p:nvPr/>
        </p:nvSpPr>
        <p:spPr>
          <a:xfrm>
            <a:off x="1687774" y="1038325"/>
            <a:ext cx="154500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Design and Development Phase</a:t>
            </a:r>
            <a:endParaRPr sz="7300">
              <a:solidFill>
                <a:srgbClr val="0F2D2E"/>
              </a:solidFill>
              <a:latin typeface="Century Gothic"/>
              <a:ea typeface="Century Gothic"/>
              <a:cs typeface="Century Gothic"/>
              <a:sym typeface="Century Gothic"/>
            </a:endParaRPr>
          </a:p>
        </p:txBody>
      </p:sp>
      <p:sp>
        <p:nvSpPr>
          <p:cNvPr id="202" name="Google Shape;202;p25"/>
          <p:cNvSpPr/>
          <p:nvPr/>
        </p:nvSpPr>
        <p:spPr>
          <a:xfrm>
            <a:off x="1365426" y="5141997"/>
            <a:ext cx="18288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